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5" r:id="rId7"/>
    <p:sldId id="266" r:id="rId8"/>
    <p:sldId id="267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6" y="-3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8ADC18A-B23A-4D87-9231-151135B84D33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4CD2EA3-78EF-45C0-B1C1-AFC126C50E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ADC18A-B23A-4D87-9231-151135B84D33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CD2EA3-78EF-45C0-B1C1-AFC126C50E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ADC18A-B23A-4D87-9231-151135B84D33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CD2EA3-78EF-45C0-B1C1-AFC126C50E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ADC18A-B23A-4D87-9231-151135B84D33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CD2EA3-78EF-45C0-B1C1-AFC126C50E2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ADC18A-B23A-4D87-9231-151135B84D33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CD2EA3-78EF-45C0-B1C1-AFC126C50E2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ADC18A-B23A-4D87-9231-151135B84D33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CD2EA3-78EF-45C0-B1C1-AFC126C50E2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ADC18A-B23A-4D87-9231-151135B84D33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CD2EA3-78EF-45C0-B1C1-AFC126C50E2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ADC18A-B23A-4D87-9231-151135B84D33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CD2EA3-78EF-45C0-B1C1-AFC126C50E26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ADC18A-B23A-4D87-9231-151135B84D33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CD2EA3-78EF-45C0-B1C1-AFC126C50E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8ADC18A-B23A-4D87-9231-151135B84D33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CD2EA3-78EF-45C0-B1C1-AFC126C50E2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8ADC18A-B23A-4D87-9231-151135B84D33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4CD2EA3-78EF-45C0-B1C1-AFC126C50E2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8ADC18A-B23A-4D87-9231-151135B84D33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4CD2EA3-78EF-45C0-B1C1-AFC126C50E2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3"/>
          <p:cNvSpPr txBox="1">
            <a:spLocks noChangeArrowheads="1"/>
          </p:cNvSpPr>
          <p:nvPr/>
        </p:nvSpPr>
        <p:spPr bwMode="auto">
          <a:xfrm>
            <a:off x="0" y="0"/>
            <a:ext cx="9144000" cy="661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The gall bladder and bile duct :</a:t>
            </a:r>
          </a:p>
          <a:p>
            <a:pPr eaLnBrk="1" hangingPunct="1"/>
            <a:endParaRPr lang="en-US">
              <a:latin typeface="Calibri" pitchFamily="34" charset="0"/>
            </a:endParaRPr>
          </a:p>
          <a:p>
            <a:pPr eaLnBrk="1" hangingPunct="1"/>
            <a:r>
              <a:rPr lang="en-US" sz="2000" b="1" u="sng">
                <a:solidFill>
                  <a:srgbClr val="0070C0"/>
                </a:solidFill>
                <a:latin typeface="Calibri" pitchFamily="34" charset="0"/>
              </a:rPr>
              <a:t>Anatomy:</a:t>
            </a:r>
          </a:p>
          <a:p>
            <a:pPr eaLnBrk="1" hangingPunct="1">
              <a:buFontTx/>
              <a:buChar char="-"/>
            </a:pPr>
            <a:r>
              <a:rPr lang="en-US" sz="2000">
                <a:latin typeface="Calibri" pitchFamily="34" charset="0"/>
              </a:rPr>
              <a:t>Pear shape , 7.5 – 12 cm in length .</a:t>
            </a:r>
          </a:p>
          <a:p>
            <a:pPr eaLnBrk="1" hangingPunct="1">
              <a:buFontTx/>
              <a:buChar char="-"/>
            </a:pPr>
            <a:r>
              <a:rPr lang="en-US" sz="2000">
                <a:latin typeface="Calibri" pitchFamily="34" charset="0"/>
              </a:rPr>
              <a:t> Capacity &gt; 50 ml .</a:t>
            </a:r>
          </a:p>
          <a:p>
            <a:pPr eaLnBrk="1" hangingPunct="1">
              <a:buFontTx/>
              <a:buChar char="-"/>
            </a:pPr>
            <a:r>
              <a:rPr lang="en-US" sz="2000">
                <a:latin typeface="Calibri" pitchFamily="34" charset="0"/>
              </a:rPr>
              <a:t> Fundus , body , neck &amp; infundibulum .</a:t>
            </a:r>
          </a:p>
          <a:p>
            <a:pPr eaLnBrk="1" hangingPunct="1">
              <a:buFontTx/>
              <a:buChar char="-"/>
            </a:pPr>
            <a:r>
              <a:rPr lang="en-US" sz="2000">
                <a:latin typeface="Calibri" pitchFamily="34" charset="0"/>
              </a:rPr>
              <a:t> cystic duct ( 2.5 cm , 0,5 cm ) join common hepatic duct ( 2.5 cm ) to form CBD. ( 7.5 cm )</a:t>
            </a:r>
          </a:p>
          <a:p>
            <a:pPr eaLnBrk="1" hangingPunct="1"/>
            <a:r>
              <a:rPr lang="en-US" sz="2000">
                <a:latin typeface="Calibri" pitchFamily="34" charset="0"/>
              </a:rPr>
              <a:t>  </a:t>
            </a:r>
          </a:p>
          <a:p>
            <a:pPr eaLnBrk="1" hangingPunct="1"/>
            <a:r>
              <a:rPr lang="en-US" sz="2000" b="1" u="sng">
                <a:solidFill>
                  <a:srgbClr val="0070C0"/>
                </a:solidFill>
                <a:latin typeface="Calibri" pitchFamily="34" charset="0"/>
              </a:rPr>
              <a:t>Blood supply : </a:t>
            </a:r>
            <a:r>
              <a:rPr lang="en-US" sz="2000">
                <a:latin typeface="Calibri" pitchFamily="34" charset="0"/>
              </a:rPr>
              <a:t>cystic artery from Rt. Hepatic artery .</a:t>
            </a:r>
          </a:p>
          <a:p>
            <a:pPr eaLnBrk="1" hangingPunct="1"/>
            <a:r>
              <a:rPr lang="en-US" sz="2000" b="1" u="sng">
                <a:solidFill>
                  <a:srgbClr val="0070C0"/>
                </a:solidFill>
                <a:latin typeface="Calibri" pitchFamily="34" charset="0"/>
              </a:rPr>
              <a:t>Caterpillar turn : </a:t>
            </a:r>
            <a:r>
              <a:rPr lang="en-US" sz="2000">
                <a:latin typeface="Calibri" pitchFamily="34" charset="0"/>
              </a:rPr>
              <a:t>Tortuous Rt. Hepatic artery in front of origin of cystic duct with short cystic Ar.</a:t>
            </a:r>
          </a:p>
          <a:p>
            <a:pPr eaLnBrk="1" hangingPunct="1"/>
            <a:r>
              <a:rPr lang="en-US" sz="2000" b="1" u="sng">
                <a:solidFill>
                  <a:srgbClr val="0070C0"/>
                </a:solidFill>
                <a:latin typeface="Calibri" pitchFamily="34" charset="0"/>
              </a:rPr>
              <a:t>Lymphatics : </a:t>
            </a:r>
            <a:r>
              <a:rPr lang="en-US" sz="2000">
                <a:latin typeface="Calibri" pitchFamily="34" charset="0"/>
              </a:rPr>
              <a:t>two ways ;</a:t>
            </a:r>
          </a:p>
          <a:p>
            <a:pPr eaLnBrk="1" hangingPunct="1"/>
            <a:r>
              <a:rPr lang="en-US" sz="2000">
                <a:latin typeface="Calibri" pitchFamily="34" charset="0"/>
              </a:rPr>
              <a:t>1- To cystic L.node of lund →coeliac L. N.</a:t>
            </a:r>
          </a:p>
          <a:p>
            <a:pPr eaLnBrk="1" hangingPunct="1"/>
            <a:r>
              <a:rPr lang="en-US" sz="2000">
                <a:latin typeface="Calibri" pitchFamily="34" charset="0"/>
              </a:rPr>
              <a:t>2- Directly to liver .</a:t>
            </a:r>
          </a:p>
          <a:p>
            <a:pPr eaLnBrk="1" hangingPunct="1"/>
            <a:endParaRPr lang="en-US" sz="2000">
              <a:latin typeface="Calibri" pitchFamily="34" charset="0"/>
            </a:endParaRPr>
          </a:p>
          <a:p>
            <a:pPr eaLnBrk="1" hangingPunct="1"/>
            <a:r>
              <a:rPr lang="en-US" sz="2000" b="1" u="sng">
                <a:solidFill>
                  <a:srgbClr val="0070C0"/>
                </a:solidFill>
                <a:latin typeface="Calibri" pitchFamily="34" charset="0"/>
              </a:rPr>
              <a:t>Physiology : </a:t>
            </a:r>
          </a:p>
          <a:p>
            <a:pPr eaLnBrk="1" hangingPunct="1"/>
            <a:r>
              <a:rPr lang="en-US" sz="2000">
                <a:latin typeface="Calibri" pitchFamily="34" charset="0"/>
              </a:rPr>
              <a:t>Bile →97% water</a:t>
            </a:r>
          </a:p>
          <a:p>
            <a:pPr eaLnBrk="1" hangingPunct="1"/>
            <a:r>
              <a:rPr lang="en-US" sz="2000">
                <a:latin typeface="Calibri" pitchFamily="34" charset="0"/>
              </a:rPr>
              <a:t>       →2% bile salt</a:t>
            </a:r>
          </a:p>
          <a:p>
            <a:pPr eaLnBrk="1" hangingPunct="1"/>
            <a:r>
              <a:rPr lang="en-US" sz="2000">
                <a:latin typeface="Calibri" pitchFamily="34" charset="0"/>
              </a:rPr>
              <a:t>       →1% bile acid and cholesterol.</a:t>
            </a:r>
          </a:p>
          <a:p>
            <a:pPr eaLnBrk="1" hangingPunct="1"/>
            <a:endParaRPr lang="en-US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97568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68627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u="sng" dirty="0">
                <a:latin typeface="+mn-lt"/>
                <a:cs typeface="+mn-cs"/>
              </a:rPr>
              <a:t>Bile production : </a:t>
            </a:r>
            <a:r>
              <a:rPr lang="en-US" sz="2000" dirty="0">
                <a:latin typeface="+mn-lt"/>
                <a:cs typeface="+mn-cs"/>
              </a:rPr>
              <a:t>40 ml / hour = 1000 ml /day 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u="sng" dirty="0">
                <a:solidFill>
                  <a:srgbClr val="0070C0"/>
                </a:solidFill>
                <a:latin typeface="+mn-lt"/>
                <a:cs typeface="+mn-cs"/>
              </a:rPr>
              <a:t>Gall bladder function 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1- Reservoir &amp; storage.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2- Concentration of bile 5-10 times 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3- secretion of mucin ; 20 ml / day 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rgbClr val="FF0000"/>
                </a:solidFill>
                <a:latin typeface="+mn-lt"/>
                <a:cs typeface="+mn-cs"/>
              </a:rPr>
              <a:t>Investigations of biliary tract :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en-US" sz="2000" dirty="0">
                <a:latin typeface="+mn-lt"/>
                <a:cs typeface="+mn-cs"/>
              </a:rPr>
              <a:t>Plain Xray :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sz="2000" dirty="0">
                <a:latin typeface="+mn-lt"/>
                <a:cs typeface="+mn-cs"/>
              </a:rPr>
              <a:t>Radio opaque stone 10 – 20 %.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sz="2000" dirty="0">
                <a:latin typeface="+mn-lt"/>
                <a:cs typeface="+mn-cs"/>
              </a:rPr>
              <a:t>Porcelain gall bladder 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sz="2000" dirty="0">
                <a:latin typeface="+mn-lt"/>
                <a:cs typeface="+mn-cs"/>
              </a:rPr>
              <a:t>Limey bile 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sz="2000" dirty="0">
                <a:latin typeface="+mn-lt"/>
                <a:cs typeface="+mn-cs"/>
              </a:rPr>
              <a:t>Gas in biliary tree.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2) Oral cholecystography &amp; iv. Cholangiography.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sz="2000" dirty="0">
                <a:latin typeface="+mn-lt"/>
                <a:cs typeface="+mn-cs"/>
              </a:rPr>
              <a:t>Out of use 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sz="2000" dirty="0">
                <a:latin typeface="+mn-lt"/>
                <a:cs typeface="+mn-cs"/>
              </a:rPr>
              <a:t> Historical interest.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3) Ultrasonography : 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sz="2000" dirty="0">
                <a:latin typeface="+mn-lt"/>
                <a:cs typeface="+mn-cs"/>
              </a:rPr>
              <a:t>Prime test 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sz="2000" dirty="0">
                <a:latin typeface="+mn-lt"/>
                <a:cs typeface="+mn-cs"/>
              </a:rPr>
              <a:t> Standard test 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sz="2000" dirty="0">
                <a:latin typeface="+mn-lt"/>
                <a:cs typeface="+mn-cs"/>
              </a:rPr>
              <a:t> Quick , non-invassive test 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4) ERCP. &amp; endoscopic </a:t>
            </a:r>
            <a:r>
              <a:rPr lang="en-US" sz="2000" dirty="0" err="1">
                <a:latin typeface="+mn-lt"/>
                <a:cs typeface="+mn-cs"/>
              </a:rPr>
              <a:t>ultrasonography</a:t>
            </a:r>
            <a:r>
              <a:rPr lang="en-US" sz="2000" dirty="0">
                <a:latin typeface="+mn-lt"/>
                <a:cs typeface="+mn-cs"/>
              </a:rPr>
              <a:t> .           </a:t>
            </a:r>
            <a:r>
              <a:rPr lang="en-US" sz="2000" dirty="0">
                <a:latin typeface="Calibri" pitchFamily="34" charset="0"/>
                <a:cs typeface="Arial" pitchFamily="34" charset="0"/>
              </a:rPr>
              <a:t>5) PTC 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>
              <a:latin typeface="+mn-lt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6) MRCP  (standard, no contrast).</a:t>
            </a:r>
          </a:p>
        </p:txBody>
      </p:sp>
    </p:spTree>
    <p:extLst>
      <p:ext uri="{BB962C8B-B14F-4D97-AF65-F5344CB8AC3E}">
        <p14:creationId xmlns:p14="http://schemas.microsoft.com/office/powerpoint/2010/main" val="6400188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1"/>
          <p:cNvSpPr txBox="1">
            <a:spLocks noChangeArrowheads="1"/>
          </p:cNvSpPr>
          <p:nvPr/>
        </p:nvSpPr>
        <p:spPr bwMode="auto">
          <a:xfrm>
            <a:off x="0" y="0"/>
            <a:ext cx="9144000" cy="526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800">
                <a:latin typeface="Calibri" pitchFamily="34" charset="0"/>
              </a:rPr>
              <a:t>7) Radio isotope scanning :</a:t>
            </a:r>
          </a:p>
          <a:p>
            <a:pPr eaLnBrk="1" hangingPunct="1"/>
            <a:r>
              <a:rPr lang="en-US" sz="2800">
                <a:latin typeface="Calibri" pitchFamily="34" charset="0"/>
              </a:rPr>
              <a:t>99mTC  labelled HIDA  ,  IODIDA  .  Iv. given , excreted in bile, gall bladder visualised 30 minute if delayed to 1 hour suggest acute cholangitis or contracted gall bladder ( chronic ) . </a:t>
            </a:r>
          </a:p>
          <a:p>
            <a:pPr eaLnBrk="1" hangingPunct="1"/>
            <a:r>
              <a:rPr lang="en-US" sz="2800">
                <a:latin typeface="Calibri" pitchFamily="34" charset="0"/>
              </a:rPr>
              <a:t>8) CT. Scan :</a:t>
            </a:r>
          </a:p>
          <a:p>
            <a:pPr eaLnBrk="1" hangingPunct="1">
              <a:buFontTx/>
              <a:buChar char="-"/>
            </a:pPr>
            <a:r>
              <a:rPr lang="en-US" sz="2800">
                <a:latin typeface="Calibri" pitchFamily="34" charset="0"/>
              </a:rPr>
              <a:t>To detect liver and pancreatic lesion .</a:t>
            </a:r>
          </a:p>
          <a:p>
            <a:pPr eaLnBrk="1" hangingPunct="1">
              <a:buFontTx/>
              <a:buChar char="-"/>
            </a:pPr>
            <a:r>
              <a:rPr lang="en-US" sz="2800">
                <a:latin typeface="Calibri" pitchFamily="34" charset="0"/>
              </a:rPr>
              <a:t> Cancer extent and staging .</a:t>
            </a:r>
          </a:p>
          <a:p>
            <a:pPr eaLnBrk="1" hangingPunct="1">
              <a:buFontTx/>
              <a:buChar char="-"/>
            </a:pPr>
            <a:r>
              <a:rPr lang="en-US" sz="2800">
                <a:latin typeface="Calibri" pitchFamily="34" charset="0"/>
              </a:rPr>
              <a:t> L. Node enlargement .</a:t>
            </a:r>
          </a:p>
          <a:p>
            <a:pPr eaLnBrk="1" hangingPunct="1"/>
            <a:r>
              <a:rPr lang="en-US" sz="2800">
                <a:latin typeface="Calibri" pitchFamily="34" charset="0"/>
              </a:rPr>
              <a:t>9) Per operative cholangiography .</a:t>
            </a:r>
          </a:p>
          <a:p>
            <a:pPr eaLnBrk="1" hangingPunct="1"/>
            <a:r>
              <a:rPr lang="en-US" sz="2800">
                <a:latin typeface="Calibri" pitchFamily="34" charset="0"/>
              </a:rPr>
              <a:t>10) Per operative choledochoscopy :</a:t>
            </a:r>
          </a:p>
          <a:p>
            <a:pPr eaLnBrk="1" hangingPunct="1"/>
            <a:r>
              <a:rPr lang="en-US" sz="2800">
                <a:latin typeface="Calibri" pitchFamily="34" charset="0"/>
              </a:rPr>
              <a:t>Flexible fibreoptic endoscope to localize and extract stone .</a:t>
            </a:r>
          </a:p>
          <a:p>
            <a:pPr eaLnBrk="1" hangingPunct="1"/>
            <a:r>
              <a:rPr lang="en-US" sz="2800">
                <a:latin typeface="Calibri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542765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1"/>
          <p:cNvSpPr txBox="1">
            <a:spLocks noChangeArrowheads="1"/>
          </p:cNvSpPr>
          <p:nvPr/>
        </p:nvSpPr>
        <p:spPr bwMode="auto">
          <a:xfrm>
            <a:off x="0" y="0"/>
            <a:ext cx="9144000" cy="7170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 b="1">
                <a:solidFill>
                  <a:srgbClr val="FF0000"/>
                </a:solidFill>
              </a:rPr>
              <a:t>Congenital abnormalities of GB. &amp; bile ducts :</a:t>
            </a:r>
          </a:p>
          <a:p>
            <a:pPr eaLnBrk="1" hangingPunct="1"/>
            <a:r>
              <a:rPr lang="en-US" sz="2000">
                <a:solidFill>
                  <a:srgbClr val="0070C0"/>
                </a:solidFill>
              </a:rPr>
              <a:t>1-</a:t>
            </a:r>
            <a:r>
              <a:rPr lang="en-US" sz="2000"/>
              <a:t> Abscence of G.B.</a:t>
            </a:r>
          </a:p>
          <a:p>
            <a:pPr eaLnBrk="1" hangingPunct="1"/>
            <a:r>
              <a:rPr lang="en-US" sz="2000">
                <a:solidFill>
                  <a:srgbClr val="0070C0"/>
                </a:solidFill>
              </a:rPr>
              <a:t>2-</a:t>
            </a:r>
            <a:r>
              <a:rPr lang="en-US" sz="2000"/>
              <a:t> Phryngian cap 2 – 6 % , phrygian cap like hats of people of phrygia (asia Minor). Suptum in G. bladder either complete or incomplete .</a:t>
            </a:r>
          </a:p>
          <a:p>
            <a:pPr eaLnBrk="1" hangingPunct="1"/>
            <a:r>
              <a:rPr lang="en-US" sz="2000">
                <a:solidFill>
                  <a:srgbClr val="0070C0"/>
                </a:solidFill>
              </a:rPr>
              <a:t>3-</a:t>
            </a:r>
            <a:r>
              <a:rPr lang="en-US" sz="2000"/>
              <a:t> Intra hepatic G.B.</a:t>
            </a:r>
          </a:p>
          <a:p>
            <a:pPr eaLnBrk="1" hangingPunct="1"/>
            <a:r>
              <a:rPr lang="en-US" sz="2000">
                <a:solidFill>
                  <a:srgbClr val="0070C0"/>
                </a:solidFill>
              </a:rPr>
              <a:t>4-</a:t>
            </a:r>
            <a:r>
              <a:rPr lang="en-US" sz="2000"/>
              <a:t> Floating G.B. → torsion .</a:t>
            </a:r>
          </a:p>
          <a:p>
            <a:pPr eaLnBrk="1" hangingPunct="1"/>
            <a:r>
              <a:rPr lang="en-US" sz="2000">
                <a:solidFill>
                  <a:srgbClr val="0070C0"/>
                </a:solidFill>
              </a:rPr>
              <a:t>5- </a:t>
            </a:r>
            <a:r>
              <a:rPr lang="en-US" sz="2000"/>
              <a:t>Double G.B </a:t>
            </a:r>
          </a:p>
          <a:p>
            <a:pPr eaLnBrk="1" hangingPunct="1"/>
            <a:r>
              <a:rPr lang="en-US" sz="2000">
                <a:solidFill>
                  <a:srgbClr val="0070C0"/>
                </a:solidFill>
              </a:rPr>
              <a:t>6-</a:t>
            </a:r>
            <a:r>
              <a:rPr lang="en-US" sz="2000"/>
              <a:t> Cystic duct anomalies :  Intra hepatic ;</a:t>
            </a:r>
          </a:p>
          <a:p>
            <a:pPr eaLnBrk="1" hangingPunct="1">
              <a:buFontTx/>
              <a:buChar char="-"/>
            </a:pPr>
            <a:r>
              <a:rPr lang="en-US" sz="2000"/>
              <a:t>Accessory duct .</a:t>
            </a:r>
          </a:p>
          <a:p>
            <a:pPr eaLnBrk="1" hangingPunct="1">
              <a:buFontTx/>
              <a:buChar char="-"/>
            </a:pPr>
            <a:r>
              <a:rPr lang="en-US" sz="2000"/>
              <a:t> Low insertion .</a:t>
            </a:r>
          </a:p>
          <a:p>
            <a:pPr eaLnBrk="1" hangingPunct="1">
              <a:buFontTx/>
              <a:buChar char="-"/>
            </a:pPr>
            <a:r>
              <a:rPr lang="en-US" sz="2000"/>
              <a:t> Short or absent.</a:t>
            </a:r>
          </a:p>
          <a:p>
            <a:pPr eaLnBrk="1" hangingPunct="1"/>
            <a:endParaRPr lang="en-US" sz="2000"/>
          </a:p>
          <a:p>
            <a:pPr eaLnBrk="1" hangingPunct="1"/>
            <a:r>
              <a:rPr lang="en-US" sz="2000" b="1" u="sng">
                <a:solidFill>
                  <a:srgbClr val="FF0000"/>
                </a:solidFill>
              </a:rPr>
              <a:t>Extra hepatic biliary Atresia :</a:t>
            </a:r>
          </a:p>
          <a:p>
            <a:pPr eaLnBrk="1" hangingPunct="1">
              <a:buFontTx/>
              <a:buChar char="-"/>
            </a:pPr>
            <a:r>
              <a:rPr lang="en-US" sz="2000"/>
              <a:t>1/14000 live births .</a:t>
            </a:r>
          </a:p>
          <a:p>
            <a:pPr eaLnBrk="1" hangingPunct="1">
              <a:buFontTx/>
              <a:buChar char="-"/>
            </a:pPr>
            <a:r>
              <a:rPr lang="en-US" sz="2000"/>
              <a:t> Occlusion of variable length .</a:t>
            </a:r>
          </a:p>
          <a:p>
            <a:pPr eaLnBrk="1" hangingPunct="1">
              <a:buFontTx/>
              <a:buChar char="-"/>
            </a:pPr>
            <a:r>
              <a:rPr lang="en-US" sz="2000"/>
              <a:t> inflamation → destruction → fibrosis → obliteration .</a:t>
            </a:r>
          </a:p>
          <a:p>
            <a:pPr eaLnBrk="1" hangingPunct="1"/>
            <a:r>
              <a:rPr lang="en-US" sz="2000"/>
              <a:t>Out come :</a:t>
            </a:r>
          </a:p>
          <a:p>
            <a:pPr eaLnBrk="1" hangingPunct="1">
              <a:buFontTx/>
              <a:buChar char="-"/>
            </a:pPr>
            <a:r>
              <a:rPr lang="en-US" sz="2000"/>
              <a:t>Biliary cirrhosis .</a:t>
            </a:r>
          </a:p>
          <a:p>
            <a:pPr eaLnBrk="1" hangingPunct="1">
              <a:buFontTx/>
              <a:buChar char="-"/>
            </a:pPr>
            <a:r>
              <a:rPr lang="en-US" sz="2000"/>
              <a:t> Portal hypertension .</a:t>
            </a:r>
          </a:p>
          <a:p>
            <a:pPr eaLnBrk="1" hangingPunct="1">
              <a:buFontTx/>
              <a:buChar char="-"/>
            </a:pPr>
            <a:r>
              <a:rPr lang="en-US" sz="2000"/>
              <a:t> Jaundice .</a:t>
            </a:r>
          </a:p>
          <a:p>
            <a:pPr eaLnBrk="1" hangingPunct="1">
              <a:buFontTx/>
              <a:buChar char="-"/>
            </a:pPr>
            <a:r>
              <a:rPr lang="en-US" sz="2000"/>
              <a:t> Liver failure</a:t>
            </a:r>
          </a:p>
          <a:p>
            <a:pPr eaLnBrk="1" hangingPunct="1"/>
            <a:endParaRPr lang="en-US"/>
          </a:p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192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Box 1"/>
          <p:cNvSpPr txBox="1">
            <a:spLocks noChangeArrowheads="1"/>
          </p:cNvSpPr>
          <p:nvPr/>
        </p:nvSpPr>
        <p:spPr bwMode="auto">
          <a:xfrm>
            <a:off x="0" y="0"/>
            <a:ext cx="9144000" cy="655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000" b="1" u="sng">
                <a:solidFill>
                  <a:srgbClr val="0070C0"/>
                </a:solidFill>
              </a:rPr>
              <a:t>Types :</a:t>
            </a:r>
          </a:p>
          <a:p>
            <a:pPr eaLnBrk="1" hangingPunct="1"/>
            <a:r>
              <a:rPr lang="en-US" sz="2000"/>
              <a:t>Type I occlusion of C.B.D.</a:t>
            </a:r>
          </a:p>
          <a:p>
            <a:pPr eaLnBrk="1" hangingPunct="1"/>
            <a:r>
              <a:rPr lang="en-US" sz="2000"/>
              <a:t>Type II C.B.D. + C.H.D.</a:t>
            </a:r>
          </a:p>
          <a:p>
            <a:pPr eaLnBrk="1" hangingPunct="1"/>
            <a:r>
              <a:rPr lang="en-US" sz="2000"/>
              <a:t>Type III C.B.D. + C.H.D. + Lt. &amp; Rt. H.d.</a:t>
            </a:r>
          </a:p>
          <a:p>
            <a:pPr eaLnBrk="1" hangingPunct="1"/>
            <a:r>
              <a:rPr lang="en-US" sz="2000" b="1" u="sng">
                <a:solidFill>
                  <a:srgbClr val="0070C0"/>
                </a:solidFill>
              </a:rPr>
              <a:t>Clinical features :</a:t>
            </a:r>
          </a:p>
          <a:p>
            <a:pPr eaLnBrk="1" hangingPunct="1"/>
            <a:r>
              <a:rPr lang="en-US" sz="2000"/>
              <a:t>1- Jaundice at birth – progressive – </a:t>
            </a:r>
          </a:p>
          <a:p>
            <a:pPr eaLnBrk="1" hangingPunct="1"/>
            <a:r>
              <a:rPr lang="en-US" sz="2000"/>
              <a:t>2- Pale muconium.</a:t>
            </a:r>
          </a:p>
          <a:p>
            <a:pPr eaLnBrk="1" hangingPunct="1"/>
            <a:r>
              <a:rPr lang="en-US" sz="2000"/>
              <a:t>3- Dark urine .</a:t>
            </a:r>
          </a:p>
          <a:p>
            <a:pPr eaLnBrk="1" hangingPunct="1"/>
            <a:r>
              <a:rPr lang="en-US" sz="2000"/>
              <a:t>4- Steatorrhoea leading to Osteomalacia( biliary rickets ).</a:t>
            </a:r>
          </a:p>
          <a:p>
            <a:pPr eaLnBrk="1" hangingPunct="1"/>
            <a:r>
              <a:rPr lang="en-US" sz="2000"/>
              <a:t>5- Clubbing of fingers .</a:t>
            </a:r>
          </a:p>
          <a:p>
            <a:pPr eaLnBrk="1" hangingPunct="1"/>
            <a:r>
              <a:rPr lang="en-US" sz="2000"/>
              <a:t>6- Portal hypertension .</a:t>
            </a:r>
          </a:p>
          <a:p>
            <a:pPr eaLnBrk="1" hangingPunct="1"/>
            <a:r>
              <a:rPr lang="en-US" sz="2000"/>
              <a:t>7- Another anomalies in 20% .</a:t>
            </a:r>
          </a:p>
          <a:p>
            <a:pPr eaLnBrk="1" hangingPunct="1"/>
            <a:r>
              <a:rPr lang="en-US" sz="2000" b="1" u="sng">
                <a:solidFill>
                  <a:srgbClr val="0070C0"/>
                </a:solidFill>
              </a:rPr>
              <a:t>DDx:</a:t>
            </a:r>
          </a:p>
          <a:p>
            <a:pPr eaLnBrk="1" hangingPunct="1"/>
            <a:r>
              <a:rPr lang="en-US" sz="2000"/>
              <a:t>1- Neonatal jaundice .</a:t>
            </a:r>
          </a:p>
          <a:p>
            <a:pPr eaLnBrk="1" hangingPunct="1"/>
            <a:r>
              <a:rPr lang="en-US" sz="2000"/>
              <a:t>2- Choledochal cyst .</a:t>
            </a:r>
          </a:p>
          <a:p>
            <a:pPr eaLnBrk="1" hangingPunct="1"/>
            <a:r>
              <a:rPr lang="en-US" sz="2000"/>
              <a:t>3- Inspissated bile syndrome .</a:t>
            </a:r>
          </a:p>
          <a:p>
            <a:pPr eaLnBrk="1" hangingPunct="1"/>
            <a:r>
              <a:rPr lang="en-US" sz="2000"/>
              <a:t>4- Neonatal hepatitis.</a:t>
            </a:r>
          </a:p>
          <a:p>
            <a:pPr eaLnBrk="1" hangingPunct="1"/>
            <a:r>
              <a:rPr lang="en-US" sz="2000" b="1" u="sng">
                <a:solidFill>
                  <a:srgbClr val="0070C0"/>
                </a:solidFill>
              </a:rPr>
              <a:t>Rx :</a:t>
            </a:r>
            <a:r>
              <a:rPr lang="en-US" sz="2000"/>
              <a:t> Early surgery Roux-en-Y or liver transplant.</a:t>
            </a:r>
          </a:p>
          <a:p>
            <a:pPr eaLnBrk="1" hangingPunct="1"/>
            <a:r>
              <a:rPr lang="en-US" sz="2000"/>
              <a:t>Post op. Complications :</a:t>
            </a:r>
          </a:p>
          <a:p>
            <a:pPr eaLnBrk="1" hangingPunct="1"/>
            <a:r>
              <a:rPr lang="en-US" sz="2000"/>
              <a:t>1- Cholangitis in 40% .</a:t>
            </a:r>
          </a:p>
          <a:p>
            <a:pPr eaLnBrk="1" hangingPunct="1"/>
            <a:r>
              <a:rPr lang="en-US" sz="2000"/>
              <a:t>2- Portal hypertension 50% .</a:t>
            </a:r>
          </a:p>
        </p:txBody>
      </p:sp>
    </p:spTree>
    <p:extLst>
      <p:ext uri="{BB962C8B-B14F-4D97-AF65-F5344CB8AC3E}">
        <p14:creationId xmlns:p14="http://schemas.microsoft.com/office/powerpoint/2010/main" val="28542410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Box 1"/>
          <p:cNvSpPr txBox="1">
            <a:spLocks noChangeArrowheads="1"/>
          </p:cNvSpPr>
          <p:nvPr/>
        </p:nvSpPr>
        <p:spPr bwMode="auto">
          <a:xfrm>
            <a:off x="0" y="0"/>
            <a:ext cx="9144000" cy="594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 b="1" u="sng">
                <a:solidFill>
                  <a:srgbClr val="FF0000"/>
                </a:solidFill>
              </a:rPr>
              <a:t>Choledochal cyst :</a:t>
            </a:r>
          </a:p>
          <a:p>
            <a:pPr eaLnBrk="1" hangingPunct="1"/>
            <a:endParaRPr lang="en-US" sz="2000" u="sng">
              <a:solidFill>
                <a:srgbClr val="0070C0"/>
              </a:solidFill>
            </a:endParaRPr>
          </a:p>
          <a:p>
            <a:pPr eaLnBrk="1" hangingPunct="1"/>
            <a:r>
              <a:rPr lang="en-US" sz="2000" u="sng">
                <a:solidFill>
                  <a:srgbClr val="0070C0"/>
                </a:solidFill>
              </a:rPr>
              <a:t>Def.: </a:t>
            </a:r>
            <a:r>
              <a:rPr lang="en-US" sz="2000"/>
              <a:t>Congenital cystic dilatation of biliary tract (particularly </a:t>
            </a:r>
            <a:r>
              <a:rPr lang="en-US" sz="2000" b="1"/>
              <a:t>CBD)</a:t>
            </a:r>
            <a:r>
              <a:rPr lang="en-US" sz="2000"/>
              <a:t>.</a:t>
            </a:r>
          </a:p>
          <a:p>
            <a:pPr eaLnBrk="1" hangingPunct="1"/>
            <a:endParaRPr lang="en-US" sz="2000" b="1" u="sng">
              <a:solidFill>
                <a:srgbClr val="0070C0"/>
              </a:solidFill>
            </a:endParaRPr>
          </a:p>
          <a:p>
            <a:pPr eaLnBrk="1" hangingPunct="1"/>
            <a:r>
              <a:rPr lang="en-US" sz="2000" b="1" u="sng">
                <a:solidFill>
                  <a:srgbClr val="0070C0"/>
                </a:solidFill>
              </a:rPr>
              <a:t>Clinical features :</a:t>
            </a:r>
          </a:p>
          <a:p>
            <a:pPr eaLnBrk="1" hangingPunct="1"/>
            <a:r>
              <a:rPr lang="en-US" sz="2000"/>
              <a:t>1- Jaundice .</a:t>
            </a:r>
          </a:p>
          <a:p>
            <a:pPr eaLnBrk="1" hangingPunct="1"/>
            <a:r>
              <a:rPr lang="en-US" sz="2000"/>
              <a:t>2- Rt. hypochondrial cystic mass .</a:t>
            </a:r>
          </a:p>
          <a:p>
            <a:pPr eaLnBrk="1" hangingPunct="1"/>
            <a:r>
              <a:rPr lang="en-US" sz="2000"/>
              <a:t>3- Cholangitis &amp; pancreatitis .</a:t>
            </a:r>
          </a:p>
          <a:p>
            <a:pPr eaLnBrk="1" hangingPunct="1"/>
            <a:endParaRPr lang="en-US" sz="2000" b="1" u="sng">
              <a:solidFill>
                <a:srgbClr val="0070C0"/>
              </a:solidFill>
            </a:endParaRPr>
          </a:p>
          <a:p>
            <a:pPr eaLnBrk="1" hangingPunct="1"/>
            <a:r>
              <a:rPr lang="en-US" sz="2000" b="1" u="sng">
                <a:solidFill>
                  <a:srgbClr val="0070C0"/>
                </a:solidFill>
              </a:rPr>
              <a:t>Dx :</a:t>
            </a:r>
          </a:p>
          <a:p>
            <a:pPr eaLnBrk="1" hangingPunct="1"/>
            <a:r>
              <a:rPr lang="en-US" sz="2000"/>
              <a:t>1- ultrasound diagnostic test .</a:t>
            </a:r>
          </a:p>
          <a:p>
            <a:pPr eaLnBrk="1" hangingPunct="1"/>
            <a:r>
              <a:rPr lang="en-US" sz="2000"/>
              <a:t>2- MRCP.</a:t>
            </a:r>
          </a:p>
          <a:p>
            <a:pPr eaLnBrk="1" hangingPunct="1"/>
            <a:endParaRPr lang="en-US" sz="2000"/>
          </a:p>
          <a:p>
            <a:pPr eaLnBrk="1" hangingPunct="1"/>
            <a:endParaRPr lang="en-US" sz="2000"/>
          </a:p>
          <a:p>
            <a:pPr eaLnBrk="1" hangingPunct="1"/>
            <a:r>
              <a:rPr lang="en-US" sz="2000" b="1" u="sng">
                <a:solidFill>
                  <a:srgbClr val="0070C0"/>
                </a:solidFill>
              </a:rPr>
              <a:t>Px :</a:t>
            </a:r>
            <a:r>
              <a:rPr lang="en-US" sz="2000"/>
              <a:t> </a:t>
            </a:r>
            <a:r>
              <a:rPr lang="en-US" sz="2000">
                <a:solidFill>
                  <a:srgbClr val="C00000"/>
                </a:solidFill>
              </a:rPr>
              <a:t>Premalignant → cholangiocarcinoma .</a:t>
            </a:r>
          </a:p>
          <a:p>
            <a:pPr eaLnBrk="1" hangingPunct="1"/>
            <a:endParaRPr lang="en-US" sz="2000" b="1" u="sng">
              <a:solidFill>
                <a:srgbClr val="0070C0"/>
              </a:solidFill>
            </a:endParaRPr>
          </a:p>
          <a:p>
            <a:pPr eaLnBrk="1" hangingPunct="1"/>
            <a:r>
              <a:rPr lang="en-US" sz="2000" b="1" u="sng">
                <a:solidFill>
                  <a:srgbClr val="0070C0"/>
                </a:solidFill>
              </a:rPr>
              <a:t>Rx :</a:t>
            </a:r>
            <a:r>
              <a:rPr lang="en-US" sz="2000"/>
              <a:t> Surgical excesion &amp; Roux-en-Y .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 u="sng">
                <a:solidFill>
                  <a:srgbClr val="0070C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07388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152400" y="838200"/>
            <a:ext cx="8686800" cy="5078413"/>
          </a:xfrm>
          <a:prstGeom prst="rect">
            <a:avLst/>
          </a:prstGeom>
          <a:noFill/>
        </p:spPr>
        <p:txBody>
          <a:bodyPr rtlCol="1">
            <a:spAutoFit/>
          </a:bodyPr>
          <a:lstStyle/>
          <a:p>
            <a:pPr>
              <a:defRPr/>
            </a:pPr>
            <a:r>
              <a:rPr lang="en-US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Epidemiology</a:t>
            </a:r>
          </a:p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Female, Fatty, Fertile, Forty</a:t>
            </a:r>
          </a:p>
          <a:p>
            <a:pPr>
              <a:defRPr/>
            </a:pPr>
            <a:endParaRPr lang="en-US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Types</a:t>
            </a:r>
          </a:p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1. Cholesterol and  2. Mixed : 80% in US and Europe</a:t>
            </a:r>
          </a:p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</a:t>
            </a:r>
          </a:p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3.Pigmented: 80% in Asia</a:t>
            </a:r>
          </a:p>
          <a:p>
            <a:pPr>
              <a:defRPr/>
            </a:pPr>
            <a:endParaRPr lang="en-US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en-US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Aetiology</a:t>
            </a:r>
          </a:p>
          <a:p>
            <a:pPr marL="342900" indent="-342900">
              <a:buFontTx/>
              <a:buAutoNum type="arabicPeriod"/>
              <a:defRPr/>
            </a:pPr>
            <a:r>
              <a:rPr lang="en-US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Metabolic</a:t>
            </a:r>
          </a:p>
          <a:p>
            <a:pPr marL="342900" indent="-342900">
              <a:buFontTx/>
              <a:buAutoNum type="arabicPeriod"/>
              <a:defRPr/>
            </a:pPr>
            <a:r>
              <a:rPr lang="en-US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Stasis</a:t>
            </a:r>
          </a:p>
          <a:p>
            <a:pPr marL="342900" indent="-342900">
              <a:buFontTx/>
              <a:buAutoNum type="arabicPeriod"/>
              <a:defRPr/>
            </a:pPr>
            <a:r>
              <a:rPr lang="en-US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Pregnancy</a:t>
            </a:r>
          </a:p>
          <a:p>
            <a:pPr marL="342900" indent="-342900">
              <a:buFontTx/>
              <a:buAutoNum type="arabicPeriod"/>
              <a:defRPr/>
            </a:pPr>
            <a:r>
              <a:rPr lang="en-US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Infection……H. pylori</a:t>
            </a:r>
          </a:p>
          <a:p>
            <a:pPr marL="342900" indent="-342900">
              <a:buFontTx/>
              <a:buAutoNum type="arabicPeriod"/>
              <a:defRPr/>
            </a:pPr>
            <a:r>
              <a:rPr lang="en-US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Others…….Sickle Cell </a:t>
            </a:r>
            <a:r>
              <a:rPr lang="en-US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Anaemia</a:t>
            </a:r>
            <a:r>
              <a:rPr lang="en-US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. </a:t>
            </a:r>
            <a:r>
              <a:rPr lang="en-US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Heriditry</a:t>
            </a:r>
            <a:r>
              <a:rPr lang="en-US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Spherocytosis </a:t>
            </a:r>
          </a:p>
          <a:p>
            <a:pPr>
              <a:defRPr/>
            </a:pPr>
            <a:endParaRPr lang="en-US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(See the diagram below).</a:t>
            </a:r>
          </a:p>
          <a:p>
            <a:pPr>
              <a:defRPr/>
            </a:pPr>
            <a:endParaRPr lang="en-US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315" name="TextBox 2"/>
          <p:cNvSpPr txBox="1">
            <a:spLocks noChangeArrowheads="1"/>
          </p:cNvSpPr>
          <p:nvPr/>
        </p:nvSpPr>
        <p:spPr bwMode="auto">
          <a:xfrm>
            <a:off x="2971800" y="0"/>
            <a:ext cx="2438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200" b="1">
                <a:solidFill>
                  <a:srgbClr val="FF0000"/>
                </a:solidFill>
              </a:rPr>
              <a:t>Gall Stone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0" y="523875"/>
          <a:ext cx="9144000" cy="6299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75977"/>
                <a:gridCol w="1819347"/>
                <a:gridCol w="1818593"/>
                <a:gridCol w="1709886"/>
                <a:gridCol w="2220197"/>
              </a:tblGrid>
              <a:tr h="44928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Features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832" marR="5783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Cholesterol stone</a:t>
                      </a:r>
                      <a:endParaRPr lang="en-US" sz="9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832" marR="5783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Mixed stone</a:t>
                      </a:r>
                      <a:endParaRPr lang="en-US" sz="9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832" marR="5783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Black Pigment S.</a:t>
                      </a:r>
                      <a:endParaRPr lang="en-US" sz="9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832" marR="5783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Brown pigment S.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832" marR="57832" marT="0" marB="0"/>
                </a:tc>
              </a:tr>
              <a:tr h="21342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location</a:t>
                      </a:r>
                      <a:endParaRPr lang="en-US" sz="9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832" marR="5783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Gall bladder</a:t>
                      </a:r>
                      <a:endParaRPr lang="en-US" sz="9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832" marR="5783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Gall bladder</a:t>
                      </a:r>
                      <a:endParaRPr lang="en-US" sz="9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832" marR="5783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Gall bladder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832" marR="5783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Bile Duct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832" marR="57832" marT="0" marB="0"/>
                </a:tc>
              </a:tr>
              <a:tr h="123026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Components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832" marR="5783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Hardened cholesterol (almost pure cholesterol)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832" marR="5783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Mostly cholesterol (51-99% of stone contents) + calcium salts, bile acids, bilirubin pigments &amp;  phospholipid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832" marR="5783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Mostly Bilirubin pigments+ </a:t>
                      </a:r>
                      <a:r>
                        <a:rPr lang="en-US" sz="900" dirty="0" err="1">
                          <a:effectLst/>
                        </a:rPr>
                        <a:t>Ca</a:t>
                      </a:r>
                      <a:r>
                        <a:rPr lang="en-US" sz="900" dirty="0">
                          <a:effectLst/>
                        </a:rPr>
                        <a:t> phosphate+ </a:t>
                      </a:r>
                      <a:r>
                        <a:rPr lang="en-US" sz="900" dirty="0" err="1">
                          <a:effectLst/>
                        </a:rPr>
                        <a:t>Ca</a:t>
                      </a:r>
                      <a:r>
                        <a:rPr lang="en-US" sz="900" dirty="0">
                          <a:effectLst/>
                        </a:rPr>
                        <a:t>  carbonate+≤ 30% </a:t>
                      </a:r>
                      <a:r>
                        <a:rPr lang="en-US" sz="900" dirty="0" err="1">
                          <a:effectLst/>
                        </a:rPr>
                        <a:t>cholestrol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832" marR="5783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Mainly </a:t>
                      </a:r>
                      <a:r>
                        <a:rPr lang="en-US" sz="900" dirty="0" err="1">
                          <a:effectLst/>
                        </a:rPr>
                        <a:t>Ca</a:t>
                      </a:r>
                      <a:r>
                        <a:rPr lang="en-US" sz="900" dirty="0">
                          <a:effectLst/>
                        </a:rPr>
                        <a:t> </a:t>
                      </a:r>
                      <a:r>
                        <a:rPr lang="en-US" sz="900" dirty="0" err="1">
                          <a:effectLst/>
                        </a:rPr>
                        <a:t>bilirubinate+Ca</a:t>
                      </a:r>
                      <a:r>
                        <a:rPr lang="en-US" sz="900" dirty="0">
                          <a:effectLst/>
                        </a:rPr>
                        <a:t> </a:t>
                      </a:r>
                      <a:r>
                        <a:rPr lang="en-US" sz="900" dirty="0" err="1">
                          <a:effectLst/>
                        </a:rPr>
                        <a:t>palmitate</a:t>
                      </a:r>
                      <a:r>
                        <a:rPr lang="en-US" sz="900" dirty="0">
                          <a:effectLst/>
                        </a:rPr>
                        <a:t>+ </a:t>
                      </a:r>
                      <a:r>
                        <a:rPr lang="en-US" sz="900" dirty="0" err="1">
                          <a:effectLst/>
                        </a:rPr>
                        <a:t>Ca</a:t>
                      </a:r>
                      <a:r>
                        <a:rPr lang="en-US" sz="900" dirty="0">
                          <a:effectLst/>
                        </a:rPr>
                        <a:t> stearate +≤ 30% </a:t>
                      </a:r>
                      <a:r>
                        <a:rPr lang="en-US" sz="900" dirty="0" err="1">
                          <a:effectLst/>
                        </a:rPr>
                        <a:t>cholestrol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832" marR="57832" marT="0" marB="0"/>
                </a:tc>
              </a:tr>
              <a:tr h="42684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Gross Features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832" marR="5783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Large solitary, white</a:t>
                      </a:r>
                      <a:endParaRPr lang="en-US" sz="9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832" marR="5783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Small, hard, multiple, faceted, green or yellow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832" marR="5783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Small, black, irregular&amp; multiple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832" marR="5783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Large, brown &amp; single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832" marR="57832" marT="0" marB="0"/>
                </a:tc>
              </a:tr>
              <a:tr h="205856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common possible </a:t>
                      </a:r>
                      <a:r>
                        <a:rPr lang="en-US" sz="900" dirty="0" err="1" smtClean="0">
                          <a:effectLst/>
                        </a:rPr>
                        <a:t>Aetiology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832" marR="5783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Same  as mixed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832" marR="5783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Most common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Cases in which </a:t>
                      </a:r>
                      <a:r>
                        <a:rPr lang="en-US" sz="900" dirty="0" err="1">
                          <a:effectLst/>
                        </a:rPr>
                        <a:t>chol</a:t>
                      </a:r>
                      <a:r>
                        <a:rPr lang="en-US" sz="900" dirty="0">
                          <a:effectLst/>
                        </a:rPr>
                        <a:t> increase or bile acid </a:t>
                      </a:r>
                      <a:r>
                        <a:rPr lang="en-US" sz="900" dirty="0" err="1">
                          <a:effectLst/>
                        </a:rPr>
                        <a:t>dec</a:t>
                      </a:r>
                      <a:r>
                        <a:rPr lang="en-US" sz="900" dirty="0">
                          <a:effectLst/>
                        </a:rPr>
                        <a:t> in bile associated with patients with obesity, high caloric diet, contraceptive pills, </a:t>
                      </a:r>
                      <a:r>
                        <a:rPr lang="en-US" sz="900" dirty="0" err="1">
                          <a:effectLst/>
                        </a:rPr>
                        <a:t>ileal</a:t>
                      </a:r>
                      <a:r>
                        <a:rPr lang="en-US" sz="900" dirty="0">
                          <a:effectLst/>
                        </a:rPr>
                        <a:t> resection, abnormal emptying of gall bladder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832" marR="5783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Highly associated with SCA, H spherocytosis&amp; cirrhosis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832" marR="5783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Associated with bile stasis &amp; infected bile due to FB in bile duct like stent or parasitic infestations like </a:t>
                      </a:r>
                      <a:r>
                        <a:rPr lang="en-US" sz="900" dirty="0" err="1">
                          <a:effectLst/>
                        </a:rPr>
                        <a:t>Chlonorichis</a:t>
                      </a:r>
                      <a:r>
                        <a:rPr lang="en-US" sz="900" dirty="0">
                          <a:effectLst/>
                        </a:rPr>
                        <a:t> </a:t>
                      </a:r>
                      <a:r>
                        <a:rPr lang="en-US" sz="900" dirty="0" err="1">
                          <a:effectLst/>
                        </a:rPr>
                        <a:t>sinensis</a:t>
                      </a:r>
                      <a:r>
                        <a:rPr lang="en-US" sz="900" dirty="0">
                          <a:effectLst/>
                        </a:rPr>
                        <a:t> or </a:t>
                      </a:r>
                      <a:r>
                        <a:rPr lang="en-US" sz="900" dirty="0" err="1">
                          <a:effectLst/>
                        </a:rPr>
                        <a:t>Ascaris</a:t>
                      </a:r>
                      <a:r>
                        <a:rPr lang="en-US" sz="900" dirty="0">
                          <a:effectLst/>
                        </a:rPr>
                        <a:t> </a:t>
                      </a:r>
                      <a:r>
                        <a:rPr lang="en-US" sz="900" dirty="0" err="1">
                          <a:effectLst/>
                        </a:rPr>
                        <a:t>lumbricoidis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832" marR="57832" marT="0" marB="0"/>
                </a:tc>
              </a:tr>
              <a:tr h="192081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World distribution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832" marR="5783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In US and Europe 80% cholesterol or mixed……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around 10% of them is pure </a:t>
                      </a:r>
                      <a:r>
                        <a:rPr lang="en-US" sz="900" dirty="0" err="1">
                          <a:effectLst/>
                        </a:rPr>
                        <a:t>Cholestrol</a:t>
                      </a:r>
                      <a:r>
                        <a:rPr lang="en-US" sz="900" dirty="0">
                          <a:effectLst/>
                        </a:rPr>
                        <a:t> stone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832" marR="5783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In US and Europe 80% cholesterol or mixed……..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Around 70% of them is mixed stone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832" marR="5783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In US and Europe, both types of pigment  stones represent around 20% of total mostly in immigrant people from </a:t>
                      </a:r>
                      <a:r>
                        <a:rPr lang="en-US" sz="900" dirty="0" smtClean="0">
                          <a:effectLst/>
                        </a:rPr>
                        <a:t>Asia and </a:t>
                      </a:r>
                      <a:r>
                        <a:rPr lang="en-US" sz="900" dirty="0">
                          <a:effectLst/>
                        </a:rPr>
                        <a:t>Africa. In Asia 80% of </a:t>
                      </a:r>
                      <a:r>
                        <a:rPr lang="en-US" sz="900" dirty="0" smtClean="0">
                          <a:effectLst/>
                        </a:rPr>
                        <a:t>.  stones </a:t>
                      </a:r>
                      <a:r>
                        <a:rPr lang="en-US" sz="900" dirty="0">
                          <a:effectLst/>
                        </a:rPr>
                        <a:t>are pigment </a:t>
                      </a:r>
                      <a:r>
                        <a:rPr lang="en-US" sz="900" dirty="0" smtClean="0">
                          <a:effectLst/>
                        </a:rPr>
                        <a:t>stones (black more than brown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832" marR="5783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In US and Europe, both types of pigment  stones represent around 20% of total mostly in immigrant people from Asia and Africa Common in Asia. In Asia 80% of </a:t>
                      </a:r>
                      <a:endParaRPr lang="en-US" sz="900" dirty="0" smtClean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stones </a:t>
                      </a:r>
                      <a:r>
                        <a:rPr lang="en-US" sz="900" dirty="0">
                          <a:effectLst/>
                        </a:rPr>
                        <a:t>are pigment stones</a:t>
                      </a:r>
                      <a:r>
                        <a:rPr lang="en-US" sz="900" dirty="0" smtClean="0">
                          <a:effectLst/>
                        </a:rPr>
                        <a:t>.(black more than brown) 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832" marR="57832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0741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dell\Desktop\IMG_588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68363"/>
            <a:ext cx="9144000" cy="596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TextBox 1"/>
          <p:cNvSpPr txBox="1">
            <a:spLocks noChangeArrowheads="1"/>
          </p:cNvSpPr>
          <p:nvPr/>
        </p:nvSpPr>
        <p:spPr bwMode="auto">
          <a:xfrm>
            <a:off x="1743075" y="6350"/>
            <a:ext cx="4953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800">
                <a:solidFill>
                  <a:srgbClr val="FF0000"/>
                </a:solidFill>
              </a:rPr>
              <a:t>Gall Stone Aetiology </a:t>
            </a:r>
          </a:p>
        </p:txBody>
      </p:sp>
    </p:spTree>
    <p:extLst>
      <p:ext uri="{BB962C8B-B14F-4D97-AF65-F5344CB8AC3E}">
        <p14:creationId xmlns:p14="http://schemas.microsoft.com/office/powerpoint/2010/main" val="1605751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</TotalTime>
  <Words>999</Words>
  <Application>Microsoft Office PowerPoint</Application>
  <PresentationFormat>On-screen Show (4:3)</PresentationFormat>
  <Paragraphs>163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Concourse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المستقبل للحاسبات - سنجار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1</cp:revision>
  <dcterms:created xsi:type="dcterms:W3CDTF">2018-03-27T20:19:04Z</dcterms:created>
  <dcterms:modified xsi:type="dcterms:W3CDTF">2018-03-27T20:23:51Z</dcterms:modified>
</cp:coreProperties>
</file>